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3" r:id="rId3"/>
    <p:sldId id="257" r:id="rId4"/>
    <p:sldId id="259" r:id="rId5"/>
    <p:sldId id="271" r:id="rId6"/>
    <p:sldId id="264" r:id="rId7"/>
    <p:sldId id="265" r:id="rId8"/>
    <p:sldId id="272" r:id="rId9"/>
    <p:sldId id="274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B5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54" autoAdjust="0"/>
    <p:restoredTop sz="99424" autoAdjust="0"/>
  </p:normalViewPr>
  <p:slideViewPr>
    <p:cSldViewPr>
      <p:cViewPr>
        <p:scale>
          <a:sx n="66" d="100"/>
          <a:sy n="66" d="100"/>
        </p:scale>
        <p:origin x="-66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&#1058;&#1102;&#1090;&#1103;\&#1056;&#1072;&#1073;&#1086;&#1095;&#1080;&#1081;%20&#1089;&#1090;&#1086;&#1083;\&#1056;&#1072;&#1073;&#1086;&#1095;&#1077;&#1077;\&#1087;&#1088;&#1072;&#1082;&#1090;%20&#1095;&#1072;&#1089;&#1090;&#1100;%20&#1076;&#1080;&#1087;&#1083;&#1086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lang="uk-UA" sz="2200"/>
            </a:pPr>
            <a:r>
              <a:rPr lang="en-US" sz="2400" b="0" i="0" baseline="0" dirty="0" smtClean="0">
                <a:latin typeface="Times New Roman" pitchFamily="18" charset="0"/>
                <a:cs typeface="Times New Roman" pitchFamily="18" charset="0"/>
              </a:rPr>
              <a:t>Fig</a:t>
            </a:r>
            <a:r>
              <a:rPr lang="ru-RU" sz="2400" b="0" i="0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i="0" baseline="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0" i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baseline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Average </a:t>
            </a:r>
            <a:r>
              <a:rPr lang="de-DE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annual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value of minimums of soil temperature</a:t>
            </a:r>
            <a:r>
              <a:rPr lang="ru-RU" sz="2400" b="0" i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baseline="0" dirty="0" smtClean="0">
                <a:latin typeface="Times New Roman" pitchFamily="18" charset="0"/>
                <a:cs typeface="Times New Roman" pitchFamily="18" charset="0"/>
              </a:rPr>
              <a:t>at the level of </a:t>
            </a:r>
            <a:r>
              <a:rPr lang="en-US" sz="2400" b="0" i="0" baseline="0" dirty="0" err="1" smtClean="0">
                <a:latin typeface="Times New Roman" pitchFamily="18" charset="0"/>
                <a:cs typeface="Times New Roman" pitchFamily="18" charset="0"/>
              </a:rPr>
              <a:t>tillering</a:t>
            </a:r>
            <a:r>
              <a:rPr lang="en-US" sz="2400" b="0" i="0" baseline="0" dirty="0" smtClean="0">
                <a:latin typeface="Times New Roman" pitchFamily="18" charset="0"/>
                <a:cs typeface="Times New Roman" pitchFamily="18" charset="0"/>
              </a:rPr>
              <a:t> node in the Black Sea region by decades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6.0382002380410311E-2"/>
          <c:y val="0.80244269728226858"/>
        </c:manualLayout>
      </c:layout>
    </c:title>
    <c:plotArea>
      <c:layout>
        <c:manualLayout>
          <c:layoutTarget val="inner"/>
          <c:xMode val="edge"/>
          <c:yMode val="edge"/>
          <c:x val="6.8551493959012236E-2"/>
          <c:y val="0.11217468589920776"/>
          <c:w val="0.74161423090944534"/>
          <c:h val="0.46599296780149024"/>
        </c:manualLayout>
      </c:layout>
      <c:lineChart>
        <c:grouping val="standard"/>
        <c:ser>
          <c:idx val="1"/>
          <c:order val="0"/>
          <c:tx>
            <c:v>ст.Одеса</c:v>
          </c:tx>
          <c:marker>
            <c:symbol val="none"/>
          </c:marker>
          <c:cat>
            <c:multiLvlStrRef>
              <c:f>'Миним температ'!$H$41:$W$42</c:f>
              <c:multiLvlStrCache>
                <c:ptCount val="1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1</c:v>
                  </c:pt>
                  <c:pt idx="4">
                    <c:v>2</c:v>
                  </c:pt>
                  <c:pt idx="5">
                    <c:v>3</c:v>
                  </c:pt>
                  <c:pt idx="6">
                    <c:v>1</c:v>
                  </c:pt>
                  <c:pt idx="7">
                    <c:v>2</c:v>
                  </c:pt>
                  <c:pt idx="8">
                    <c:v>3</c:v>
                  </c:pt>
                  <c:pt idx="9">
                    <c:v>1</c:v>
                  </c:pt>
                  <c:pt idx="10">
                    <c:v>2</c:v>
                  </c:pt>
                  <c:pt idx="11">
                    <c:v>3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1</c:v>
                  </c:pt>
                </c:lvl>
                <c:lvl>
                  <c:pt idx="0">
                    <c:v>листопад</c:v>
                  </c:pt>
                  <c:pt idx="3">
                    <c:v>грудень</c:v>
                  </c:pt>
                  <c:pt idx="6">
                    <c:v>січень</c:v>
                  </c:pt>
                  <c:pt idx="9">
                    <c:v>лютий</c:v>
                  </c:pt>
                  <c:pt idx="12">
                    <c:v>березень</c:v>
                  </c:pt>
                  <c:pt idx="15">
                    <c:v>квіт</c:v>
                  </c:pt>
                </c:lvl>
              </c:multiLvlStrCache>
            </c:multiLvlStrRef>
          </c:cat>
          <c:val>
            <c:numRef>
              <c:f>'Миним температ'!$I$13:$V$13</c:f>
              <c:numCache>
                <c:formatCode>General</c:formatCode>
                <c:ptCount val="14"/>
                <c:pt idx="1">
                  <c:v>-3</c:v>
                </c:pt>
                <c:pt idx="2">
                  <c:v>-3</c:v>
                </c:pt>
                <c:pt idx="3">
                  <c:v>-4</c:v>
                </c:pt>
                <c:pt idx="4">
                  <c:v>-3</c:v>
                </c:pt>
                <c:pt idx="5">
                  <c:v>-5</c:v>
                </c:pt>
                <c:pt idx="6">
                  <c:v>-5</c:v>
                </c:pt>
                <c:pt idx="7">
                  <c:v>-5</c:v>
                </c:pt>
                <c:pt idx="8">
                  <c:v>-5</c:v>
                </c:pt>
                <c:pt idx="9">
                  <c:v>-5</c:v>
                </c:pt>
                <c:pt idx="10">
                  <c:v>-4</c:v>
                </c:pt>
                <c:pt idx="11">
                  <c:v>-3</c:v>
                </c:pt>
                <c:pt idx="12">
                  <c:v>-3</c:v>
                </c:pt>
                <c:pt idx="13">
                  <c:v>-1</c:v>
                </c:pt>
              </c:numCache>
            </c:numRef>
          </c:val>
        </c:ser>
        <c:ser>
          <c:idx val="0"/>
          <c:order val="1"/>
          <c:tx>
            <c:v>ст.Баштанка</c:v>
          </c:tx>
          <c:marker>
            <c:symbol val="none"/>
          </c:marker>
          <c:cat>
            <c:multiLvlStrRef>
              <c:f>'Миним температ'!$H$41:$W$42</c:f>
              <c:multiLvlStrCache>
                <c:ptCount val="1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1</c:v>
                  </c:pt>
                  <c:pt idx="4">
                    <c:v>2</c:v>
                  </c:pt>
                  <c:pt idx="5">
                    <c:v>3</c:v>
                  </c:pt>
                  <c:pt idx="6">
                    <c:v>1</c:v>
                  </c:pt>
                  <c:pt idx="7">
                    <c:v>2</c:v>
                  </c:pt>
                  <c:pt idx="8">
                    <c:v>3</c:v>
                  </c:pt>
                  <c:pt idx="9">
                    <c:v>1</c:v>
                  </c:pt>
                  <c:pt idx="10">
                    <c:v>2</c:v>
                  </c:pt>
                  <c:pt idx="11">
                    <c:v>3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1</c:v>
                  </c:pt>
                </c:lvl>
                <c:lvl>
                  <c:pt idx="0">
                    <c:v>листопад</c:v>
                  </c:pt>
                  <c:pt idx="3">
                    <c:v>грудень</c:v>
                  </c:pt>
                  <c:pt idx="6">
                    <c:v>січень</c:v>
                  </c:pt>
                  <c:pt idx="9">
                    <c:v>лютий</c:v>
                  </c:pt>
                  <c:pt idx="12">
                    <c:v>березень</c:v>
                  </c:pt>
                  <c:pt idx="15">
                    <c:v>квіт</c:v>
                  </c:pt>
                </c:lvl>
              </c:multiLvlStrCache>
            </c:multiLvlStrRef>
          </c:cat>
          <c:val>
            <c:numRef>
              <c:f>'Миним температ'!$I$43:$W$43</c:f>
              <c:numCache>
                <c:formatCode>General</c:formatCode>
                <c:ptCount val="15"/>
                <c:pt idx="0">
                  <c:v>-5</c:v>
                </c:pt>
                <c:pt idx="1">
                  <c:v>-5</c:v>
                </c:pt>
                <c:pt idx="2">
                  <c:v>-2</c:v>
                </c:pt>
                <c:pt idx="3">
                  <c:v>-4</c:v>
                </c:pt>
                <c:pt idx="4">
                  <c:v>-5</c:v>
                </c:pt>
                <c:pt idx="5">
                  <c:v>-5</c:v>
                </c:pt>
                <c:pt idx="6">
                  <c:v>-6</c:v>
                </c:pt>
                <c:pt idx="7">
                  <c:v>-8</c:v>
                </c:pt>
                <c:pt idx="8">
                  <c:v>-7</c:v>
                </c:pt>
                <c:pt idx="9">
                  <c:v>-7</c:v>
                </c:pt>
                <c:pt idx="10">
                  <c:v>-5</c:v>
                </c:pt>
                <c:pt idx="11">
                  <c:v>-5</c:v>
                </c:pt>
                <c:pt idx="12">
                  <c:v>-4</c:v>
                </c:pt>
                <c:pt idx="13">
                  <c:v>-3</c:v>
                </c:pt>
                <c:pt idx="14">
                  <c:v>-2</c:v>
                </c:pt>
              </c:numCache>
            </c:numRef>
          </c:val>
        </c:ser>
        <c:ser>
          <c:idx val="2"/>
          <c:order val="2"/>
          <c:tx>
            <c:v>ст.Херсон</c:v>
          </c:tx>
          <c:marker>
            <c:symbol val="none"/>
          </c:marker>
          <c:val>
            <c:numRef>
              <c:f>'Миним температ'!$H$59:$W$59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-4</c:v>
                </c:pt>
                <c:pt idx="3">
                  <c:v>-3</c:v>
                </c:pt>
                <c:pt idx="4">
                  <c:v>-4</c:v>
                </c:pt>
                <c:pt idx="5">
                  <c:v>-4</c:v>
                </c:pt>
                <c:pt idx="6">
                  <c:v>-6</c:v>
                </c:pt>
                <c:pt idx="7">
                  <c:v>-6</c:v>
                </c:pt>
                <c:pt idx="8">
                  <c:v>-6</c:v>
                </c:pt>
                <c:pt idx="9">
                  <c:v>-6</c:v>
                </c:pt>
                <c:pt idx="10">
                  <c:v>-5</c:v>
                </c:pt>
                <c:pt idx="11">
                  <c:v>-5</c:v>
                </c:pt>
                <c:pt idx="12">
                  <c:v>-4</c:v>
                </c:pt>
                <c:pt idx="13">
                  <c:v>-2</c:v>
                </c:pt>
              </c:numCache>
            </c:numRef>
          </c:val>
        </c:ser>
        <c:marker val="1"/>
        <c:axId val="57931264"/>
        <c:axId val="57933184"/>
      </c:lineChart>
      <c:catAx>
        <c:axId val="57931264"/>
        <c:scaling>
          <c:orientation val="minMax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uk-UA" sz="10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Month</a:t>
                </a:r>
                <a:endParaRPr lang="uk-UA" sz="1600" dirty="0" smtClean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uk-UA" sz="10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 sz="1600" b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83516859992033032"/>
              <c:y val="0.53740602015181849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uk-UA"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7933184"/>
        <c:crossesAt val="-9"/>
        <c:auto val="1"/>
        <c:lblAlgn val="ctr"/>
        <c:lblOffset val="100"/>
      </c:catAx>
      <c:valAx>
        <c:axId val="5793318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lang="uk-UA"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 b="0" i="0" baseline="0">
                    <a:latin typeface="Times New Roman" pitchFamily="18" charset="0"/>
                    <a:cs typeface="Times New Roman" pitchFamily="18" charset="0"/>
                  </a:rPr>
                  <a:t>T,˚</a:t>
                </a:r>
                <a:r>
                  <a:rPr lang="uk-UA" sz="1600" b="0" i="0" baseline="0"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sz="1600" b="0" i="0" baseline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6.0047736118386839E-2"/>
              <c:y val="2.7475021184527649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uk-UA"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7931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3928095586157"/>
          <c:y val="0.11104556733722416"/>
          <c:w val="0.18592130841227553"/>
          <c:h val="0.25114938757655275"/>
        </c:manualLayout>
      </c:layout>
      <c:txPr>
        <a:bodyPr/>
        <a:lstStyle/>
        <a:p>
          <a:pPr>
            <a:defRPr lang="uk-UA"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0.99987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285715" cy="514285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0.00013</cdr:x>
      <cdr:y>0</cdr:y>
    </cdr:from>
    <cdr:to>
      <cdr:x>1</cdr:x>
      <cdr:y>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15402" y="0"/>
          <a:ext cx="8500002" cy="507209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2B0F9-83B4-4E8C-83D7-C71474B3A8A5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5D42A-191F-482C-A055-DD4AFB1DD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89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5D42A-191F-482C-A055-DD4AFB1DD4A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4231-77C0-46FA-9BF3-23B5A263E36F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5A6A-D143-43A4-98A5-15F77B8ED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4231-77C0-46FA-9BF3-23B5A263E36F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5A6A-D143-43A4-98A5-15F77B8ED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4231-77C0-46FA-9BF3-23B5A263E36F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5A6A-D143-43A4-98A5-15F77B8ED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4231-77C0-46FA-9BF3-23B5A263E36F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5A6A-D143-43A4-98A5-15F77B8ED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4231-77C0-46FA-9BF3-23B5A263E36F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5A6A-D143-43A4-98A5-15F77B8ED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4231-77C0-46FA-9BF3-23B5A263E36F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5A6A-D143-43A4-98A5-15F77B8ED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4231-77C0-46FA-9BF3-23B5A263E36F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5A6A-D143-43A4-98A5-15F77B8ED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4231-77C0-46FA-9BF3-23B5A263E36F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5A6A-D143-43A4-98A5-15F77B8ED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4231-77C0-46FA-9BF3-23B5A263E36F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5A6A-D143-43A4-98A5-15F77B8ED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4231-77C0-46FA-9BF3-23B5A263E36F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5A6A-D143-43A4-98A5-15F77B8ED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4231-77C0-46FA-9BF3-23B5A263E36F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5A6A-D143-43A4-98A5-15F77B8ED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64231-77C0-46FA-9BF3-23B5A263E36F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B5A6A-D143-43A4-98A5-15F77B8ED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327_3b8466e8d3.jpg"/>
          <p:cNvPicPr>
            <a:picLocks noGrp="1" noChangeAspect="1"/>
          </p:cNvPicPr>
          <p:nvPr>
            <p:ph type="pic" idx="1"/>
          </p:nvPr>
        </p:nvPicPr>
        <p:blipFill>
          <a:blip r:embed="rId3">
            <a:lum bright="19000" contrast="15000"/>
          </a:blip>
          <a:srcRect l="5500" r="5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2571768"/>
          </a:xfrm>
        </p:spPr>
        <p:txBody>
          <a:bodyPr>
            <a:noAutofit/>
          </a:bodyPr>
          <a:lstStyle/>
          <a:p>
            <a:pPr algn="ctr"/>
            <a:r>
              <a:rPr lang="ru-RU" sz="4100" i="1" dirty="0" smtClean="0">
                <a:latin typeface="Times New Roman" pitchFamily="18" charset="0"/>
                <a:cs typeface="Times New Roman" pitchFamily="18" charset="0"/>
              </a:rPr>
              <a:t>″</a:t>
            </a:r>
            <a:r>
              <a:rPr lang="en-US" sz="4100" i="1" dirty="0" smtClean="0">
                <a:latin typeface="Times New Roman" pitchFamily="18" charset="0"/>
                <a:cs typeface="Times New Roman" pitchFamily="18" charset="0"/>
              </a:rPr>
              <a:t>AGROECOLOGICAL CONDITIONS FOR GROWTH AND DEVELOPMENT OF WINTER WHEAT IN AUTUMN-WINTER PERIOD</a:t>
            </a:r>
            <a:r>
              <a:rPr lang="uk-UA" sz="4100" i="1" dirty="0" smtClean="0">
                <a:latin typeface="Times New Roman" pitchFamily="18" charset="0"/>
                <a:cs typeface="Times New Roman" pitchFamily="18" charset="0"/>
              </a:rPr>
              <a:t>″</a:t>
            </a:r>
            <a:endParaRPr lang="ru-RU" sz="4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4429132"/>
            <a:ext cx="9144000" cy="2214554"/>
          </a:xfrm>
        </p:spPr>
        <p:txBody>
          <a:bodyPr>
            <a:noAutofit/>
          </a:bodyPr>
          <a:lstStyle/>
          <a:p>
            <a:pPr algn="r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Daria Blyshchyk, Master student</a:t>
            </a:r>
            <a:r>
              <a:rPr lang="uk-UA" sz="26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r"/>
            <a:r>
              <a:rPr lang="en-US" sz="2600" b="1" i="1" u="sng" dirty="0" smtClean="0">
                <a:latin typeface="Times New Roman" pitchFamily="18" charset="0"/>
                <a:cs typeface="Times New Roman" pitchFamily="18" charset="0"/>
              </a:rPr>
              <a:t>Scientific advisor</a:t>
            </a:r>
            <a:r>
              <a:rPr lang="uk-UA" sz="26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Olena Dronova, </a:t>
            </a:r>
          </a:p>
          <a:p>
            <a:pPr algn="r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PhD (Geography)</a:t>
            </a:r>
            <a:r>
              <a:rPr lang="uk-UA" sz="2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Assistant Professor</a:t>
            </a:r>
            <a:r>
              <a:rPr lang="uk-UA" sz="2600" b="1" i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r"/>
            <a:r>
              <a:rPr lang="uk-UA" sz="2600" b="1" i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riticum_aestivum_winter_K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10000" contrast="-10000"/>
          </a:blip>
          <a:srcRect t="21875" b="2187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714488"/>
            <a:ext cx="7429552" cy="250033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000" i="1" dirty="0">
                <a:latin typeface="Times New Roman" pitchFamily="18" charset="0"/>
                <a:cs typeface="Times New Roman" pitchFamily="18" charset="0"/>
              </a:rPr>
              <a:t>Thank you for </a:t>
            </a:r>
            <a:r>
              <a:rPr lang="en-US" sz="7000" i="1" dirty="0" smtClean="0">
                <a:latin typeface="Times New Roman" pitchFamily="18" charset="0"/>
                <a:cs typeface="Times New Roman" pitchFamily="18" charset="0"/>
              </a:rPr>
              <a:t>your kind attention!</a:t>
            </a:r>
            <a:endParaRPr lang="ru-RU" sz="7000" i="1" dirty="0">
              <a:effectLst>
                <a:outerShdw blurRad="50800" dist="38100" algn="l" rotWithShape="0">
                  <a:schemeClr val="bg1">
                    <a:lumMod val="65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291262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Winter Wheat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4348" y="285728"/>
            <a:ext cx="7858180" cy="5893635"/>
          </a:xfrm>
        </p:spPr>
      </p:pic>
    </p:spTree>
    <p:extLst>
      <p:ext uri="{BB962C8B-B14F-4D97-AF65-F5344CB8AC3E}">
        <p14:creationId xmlns:p14="http://schemas.microsoft.com/office/powerpoint/2010/main" xmlns="" val="9220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Moisture Supply of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Winter Wheat Plants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by the Moment of </a:t>
            </a:r>
            <a:r>
              <a:rPr lang="en-US" sz="3100" b="1" dirty="0">
                <a:latin typeface="Times New Roman" pitchFamily="18" charset="0"/>
                <a:ea typeface="Calibri"/>
                <a:cs typeface="Times New Roman" pitchFamily="18" charset="0"/>
              </a:rPr>
              <a:t>Termination of </a:t>
            </a:r>
            <a:r>
              <a:rPr lang="en-US" sz="31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Vegetation</a:t>
            </a:r>
            <a:r>
              <a:rPr lang="ru-RU" sz="3100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1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in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Autumn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2910667"/>
              </p:ext>
            </p:extLst>
          </p:nvPr>
        </p:nvGraphicFramePr>
        <p:xfrm>
          <a:off x="214281" y="2071678"/>
          <a:ext cx="8644000" cy="3000396"/>
        </p:xfrm>
        <a:graphic>
          <a:graphicData uri="http://schemas.openxmlformats.org/drawingml/2006/table">
            <a:tbl>
              <a:tblPr/>
              <a:tblGrid>
                <a:gridCol w="1758101"/>
                <a:gridCol w="1025560"/>
                <a:gridCol w="1574644"/>
                <a:gridCol w="1379295"/>
                <a:gridCol w="1587825"/>
                <a:gridCol w="1318575"/>
              </a:tblGrid>
              <a:tr h="7059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province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Sowing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Termination of</a:t>
                      </a:r>
                      <a:r>
                        <a:rPr lang="en-US" sz="2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vegetation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Duration of </a:t>
                      </a:r>
                      <a:r>
                        <a:rPr lang="en-US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the </a:t>
                      </a:r>
                      <a:r>
                        <a:rPr lang="en-US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period</a:t>
                      </a: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days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of</a:t>
                      </a: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aridity</a:t>
                      </a: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from</a:t>
                      </a: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the total number of ten-day periods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5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dry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droughty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Odessa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23.09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17.11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8 %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15 %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Mykolaiv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18.09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18.11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7 %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19 %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Kherson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24.09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24.11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20 %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20 %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328" marR="62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uk-UA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Dates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Transition of </a:t>
            </a:r>
            <a:r>
              <a:rPr lang="de-DE" sz="3100" b="1" dirty="0" smtClean="0">
                <a:latin typeface="Times New Roman" pitchFamily="18" charset="0"/>
                <a:cs typeface="Times New Roman" pitchFamily="18" charset="0"/>
              </a:rPr>
              <a:t>Air Temperature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uk-UA" sz="31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 –5</a:t>
            </a:r>
            <a:r>
              <a:rPr lang="uk-UA" sz="31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 +5</a:t>
            </a:r>
            <a:r>
              <a:rPr lang="uk-UA" sz="31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С і 0</a:t>
            </a:r>
            <a:r>
              <a:rPr lang="uk-UA" sz="31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in Autumn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0703229"/>
              </p:ext>
            </p:extLst>
          </p:nvPr>
        </p:nvGraphicFramePr>
        <p:xfrm>
          <a:off x="357158" y="1857364"/>
          <a:ext cx="8572558" cy="2857521"/>
        </p:xfrm>
        <a:graphic>
          <a:graphicData uri="http://schemas.openxmlformats.org/drawingml/2006/table">
            <a:tbl>
              <a:tblPr/>
              <a:tblGrid>
                <a:gridCol w="1670923"/>
                <a:gridCol w="1307678"/>
                <a:gridCol w="1380327"/>
                <a:gridCol w="1380327"/>
                <a:gridCol w="1380327"/>
                <a:gridCol w="1452976"/>
              </a:tblGrid>
              <a:tr h="1539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province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Dates of transition through </a:t>
                      </a: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uk-UA" sz="20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Dates of transition through     </a:t>
                      </a: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-5</a:t>
                      </a:r>
                      <a:r>
                        <a:rPr lang="uk-UA" sz="20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Duration of </a:t>
                      </a:r>
                      <a:r>
                        <a:rPr lang="de-DE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the</a:t>
                      </a:r>
                      <a:r>
                        <a:rPr lang="de-DE" sz="2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de-DE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period,</a:t>
                      </a:r>
                      <a:r>
                        <a:rPr lang="de-DE" sz="2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days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Dates of transition through </a:t>
                      </a: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+5</a:t>
                      </a:r>
                      <a:r>
                        <a:rPr lang="uk-UA" sz="200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Duration of </a:t>
                      </a:r>
                      <a:r>
                        <a:rPr lang="de-DE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the </a:t>
                      </a:r>
                      <a:r>
                        <a:rPr lang="de-DE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period,</a:t>
                      </a:r>
                      <a:r>
                        <a:rPr lang="de-DE" sz="2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days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Odessa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27.11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13.12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15.11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Mykolaiv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26.11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18.12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06.11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Kherson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04.12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28.12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13.11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uk-UA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General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Characteristics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Winter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onditions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in the Black Sea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8590127"/>
              </p:ext>
            </p:extLst>
          </p:nvPr>
        </p:nvGraphicFramePr>
        <p:xfrm>
          <a:off x="500034" y="1857364"/>
          <a:ext cx="8286808" cy="3143272"/>
        </p:xfrm>
        <a:graphic>
          <a:graphicData uri="http://schemas.openxmlformats.org/drawingml/2006/table">
            <a:tbl>
              <a:tblPr/>
              <a:tblGrid>
                <a:gridCol w="1701756"/>
                <a:gridCol w="1553776"/>
                <a:gridCol w="1701756"/>
                <a:gridCol w="1035850"/>
                <a:gridCol w="2293670"/>
              </a:tblGrid>
              <a:tr h="194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province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The average number of days with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thaw,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days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Duration of winter </a:t>
                      </a:r>
                      <a:r>
                        <a:rPr lang="de-DE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period,</a:t>
                      </a:r>
                      <a:r>
                        <a:rPr lang="de-DE" sz="2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days</a:t>
                      </a:r>
                      <a:r>
                        <a:rPr lang="de-DE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Σ</a:t>
                      </a: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(-Т˚С)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The average value of absolute minimum of air temperature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Odessa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377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-19,7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Mykolaiv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355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-19,8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Kherson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407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-17,4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428604"/>
            <a:ext cx="8540780" cy="568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14581350"/>
              </p:ext>
            </p:extLst>
          </p:nvPr>
        </p:nvGraphicFramePr>
        <p:xfrm>
          <a:off x="357158" y="428604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Table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Estimation of Wintering Conditions for Winter Wheat Plants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according to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.А.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Moyseychyk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0430784"/>
              </p:ext>
            </p:extLst>
          </p:nvPr>
        </p:nvGraphicFramePr>
        <p:xfrm>
          <a:off x="285721" y="2357431"/>
          <a:ext cx="8643997" cy="2857521"/>
        </p:xfrm>
        <a:graphic>
          <a:graphicData uri="http://schemas.openxmlformats.org/drawingml/2006/table">
            <a:tbl>
              <a:tblPr/>
              <a:tblGrid>
                <a:gridCol w="1773127"/>
                <a:gridCol w="1034325"/>
                <a:gridCol w="960444"/>
                <a:gridCol w="963299"/>
                <a:gridCol w="1047075"/>
                <a:gridCol w="1388121"/>
                <a:gridCol w="1477606"/>
              </a:tblGrid>
              <a:tr h="8636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province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Sprouts of stilling capacity</a:t>
                      </a:r>
                      <a:endParaRPr lang="ru-RU" sz="20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The number of stalks per</a:t>
                      </a:r>
                      <a:r>
                        <a:rPr lang="uk-UA" sz="20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20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  <a:r>
                        <a:rPr lang="en-US" sz="20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</a:t>
                      </a:r>
                      <a:r>
                        <a:rPr lang="uk-UA" sz="2000" i="0" baseline="30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Living stalks</a:t>
                      </a:r>
                      <a:r>
                        <a:rPr lang="uk-UA" sz="20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uk-UA" sz="20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20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Estimation of wintering</a:t>
                      </a:r>
                      <a:r>
                        <a:rPr lang="en-US" sz="200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conditions</a:t>
                      </a:r>
                      <a:endParaRPr lang="ru-RU" sz="20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autumn</a:t>
                      </a:r>
                      <a:endParaRPr lang="ru-RU" sz="20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spring</a:t>
                      </a:r>
                      <a:endParaRPr lang="ru-RU" sz="20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autumn</a:t>
                      </a:r>
                      <a:endParaRPr lang="ru-RU" sz="20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spring</a:t>
                      </a:r>
                      <a:endParaRPr lang="ru-RU" sz="20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202"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Odessa</a:t>
                      </a:r>
                      <a:endParaRPr lang="uk-UA" sz="20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1075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1206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Good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202"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Mykolaiv</a:t>
                      </a:r>
                      <a:endParaRPr lang="uk-UA" sz="20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990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1080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Satisfactory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202"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Kherson</a:t>
                      </a:r>
                      <a:endParaRPr lang="uk-UA" sz="20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780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911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Good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57818" cy="1000108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Winter Wheat Yield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928934"/>
            <a:ext cx="5022698" cy="376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3360" y="883593"/>
            <a:ext cx="4565029" cy="185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216" y="1556792"/>
            <a:ext cx="35718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98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855</TotalTime>
  <Words>290</Words>
  <Application>Microsoft Office PowerPoint</Application>
  <PresentationFormat>Экран (4:3)</PresentationFormat>
  <Paragraphs>115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″AGROECOLOGICAL CONDITIONS FOR GROWTH AND DEVELOPMENT OF WINTER WHEAT IN AUTUMN-WINTER PERIOD″</vt:lpstr>
      <vt:lpstr>Winter Wheat</vt:lpstr>
      <vt:lpstr>  Table 1. Moisture Supply of Winter Wheat Plants  by the Moment of Termination of Vegetation in Autumn  </vt:lpstr>
      <vt:lpstr> Table 2. Dates of Transition of Air Temperature through 00С and –50С and +50С і 00С in Autumn </vt:lpstr>
      <vt:lpstr> Table 3.  General Characteristics of Winter Conditions in the Black Sea Region </vt:lpstr>
      <vt:lpstr>Слайд 6</vt:lpstr>
      <vt:lpstr>Слайд 7</vt:lpstr>
      <vt:lpstr>Слайд 8</vt:lpstr>
      <vt:lpstr>Winter Wheat Yield </vt:lpstr>
      <vt:lpstr>Thank you for your kind attention!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Admin</cp:lastModifiedBy>
  <cp:revision>148</cp:revision>
  <dcterms:created xsi:type="dcterms:W3CDTF">2011-05-31T21:44:34Z</dcterms:created>
  <dcterms:modified xsi:type="dcterms:W3CDTF">2011-09-06T19:38:56Z</dcterms:modified>
</cp:coreProperties>
</file>